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68" r:id="rId4"/>
    <p:sldId id="274" r:id="rId5"/>
    <p:sldId id="281" r:id="rId6"/>
    <p:sldId id="282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648" y="84"/>
      </p:cViewPr>
      <p:guideLst>
        <p:guide orient="horz" pos="160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E483-4469-47A9-AC82-B8D812883191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4E7AF-49B3-4F1B-AC4C-6D06F77993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19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6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08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88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C1D59EF-EA70-4823-8A37-9A9D3FEC0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41577" y="2073064"/>
            <a:ext cx="3002297" cy="29505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3AE4D50-6F67-4035-BD1C-9639FE1236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7297692" y="3441808"/>
            <a:ext cx="1494006" cy="1468250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609600" y="1162552"/>
            <a:ext cx="7398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-225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 ĐỀ 14</a:t>
            </a:r>
          </a:p>
          <a:p>
            <a:r>
              <a:rPr lang="en-US" sz="4000" b="1" spc="-225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 1:                                               (tiết 1)</a:t>
            </a:r>
            <a:endParaRPr lang="en-US" sz="4000" b="1" spc="-225" dirty="0">
              <a:ln w="127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3725489" y="3521562"/>
            <a:ext cx="1419162" cy="139469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48006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励志歌曲 - 儿童舞蹈歌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770091"/>
            <a:ext cx="609600" cy="609600"/>
          </a:xfrm>
          <a:prstGeom prst="rect">
            <a:avLst/>
          </a:prstGeom>
        </p:spPr>
      </p:pic>
      <p:sp>
        <p:nvSpPr>
          <p:cNvPr id="29" name="TextBox 65"/>
          <p:cNvSpPr txBox="1"/>
          <p:nvPr/>
        </p:nvSpPr>
        <p:spPr>
          <a:xfrm>
            <a:off x="6694663" y="5677845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延时符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4822D3C-25A4-4344-87EF-2D23C62C81C3}"/>
              </a:ext>
            </a:extLst>
          </p:cNvPr>
          <p:cNvSpPr txBox="1"/>
          <p:nvPr/>
        </p:nvSpPr>
        <p:spPr>
          <a:xfrm>
            <a:off x="0" y="-5211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225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ỦY BAN NHÂN DÂN QUẬN 12</a:t>
            </a:r>
            <a:endParaRPr lang="en-US" sz="2800" b="1" spc="-225" dirty="0">
              <a:ln w="127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C056B0D-FEAB-4618-9239-124070F410A5}"/>
              </a:ext>
            </a:extLst>
          </p:cNvPr>
          <p:cNvSpPr txBox="1"/>
          <p:nvPr/>
        </p:nvSpPr>
        <p:spPr>
          <a:xfrm>
            <a:off x="0" y="30661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pc="-225">
                <a:ln w="1270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TRƯỜNG TIỂU HỌC LÝ TỰ TRỌNG</a:t>
            </a:r>
            <a:endParaRPr lang="en-US" sz="3000" b="1" spc="-225" dirty="0">
              <a:ln w="1270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EC7CB58A-D9B0-4757-8903-6A72FBBA872B}"/>
              </a:ext>
            </a:extLst>
          </p:cNvPr>
          <p:cNvSpPr txBox="1"/>
          <p:nvPr/>
        </p:nvSpPr>
        <p:spPr>
          <a:xfrm>
            <a:off x="1542726" y="1621122"/>
            <a:ext cx="550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ap</a:t>
            </a:r>
            <a:r>
              <a:rPr lang="en-US" sz="6000" b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  </a:t>
            </a:r>
            <a:r>
              <a:rPr lang="en-US" sz="6000" b="1" spc="-225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aêp</a:t>
            </a:r>
            <a:r>
              <a:rPr lang="en-US" sz="6000" b="1" spc="-225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  aâp </a:t>
            </a:r>
            <a:endParaRPr lang="en-US" sz="6000" b="1" spc="-225" dirty="0">
              <a:ln w="127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3" grpId="0"/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41"/>
            <a:ext cx="9370588" cy="52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059923" y="3888713"/>
            <a:ext cx="221064" cy="221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35471" y="4190164"/>
            <a:ext cx="1788607" cy="5727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caëp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taùp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71648" y="3411419"/>
            <a:ext cx="221064" cy="22106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47196" y="3712870"/>
            <a:ext cx="1788607" cy="5727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caù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maäp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817644" y="844063"/>
            <a:ext cx="221064" cy="221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93192" y="1145514"/>
            <a:ext cx="1788607" cy="5727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thaùp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C1D59EF-EA70-4823-8A37-9A9D3FEC0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676624" y="3509787"/>
            <a:ext cx="1430211" cy="14055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3AE4D50-6F67-4035-BD1C-9639FE1236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7297692" y="3441808"/>
            <a:ext cx="1494006" cy="14682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54" y="-322385"/>
            <a:ext cx="9121446" cy="3473512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1391729" y="2016788"/>
            <a:ext cx="550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ap</a:t>
            </a:r>
            <a:r>
              <a:rPr lang="en-US" sz="6000" b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  </a:t>
            </a:r>
            <a:r>
              <a:rPr lang="en-US" sz="6000" b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aêp</a:t>
            </a:r>
            <a:r>
              <a:rPr lang="en-US" sz="6000" b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  </a:t>
            </a:r>
            <a:r>
              <a:rPr lang="en-US" sz="6000" b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aâp</a:t>
            </a:r>
            <a:endParaRPr lang="en-US" sz="6000" b="1" spc="-225" dirty="0">
              <a:ln w="127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3725489" y="3521562"/>
            <a:ext cx="1419162" cy="139469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48006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励志歌曲 - 儿童舞蹈歌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770091"/>
            <a:ext cx="609600" cy="609600"/>
          </a:xfrm>
          <a:prstGeom prst="rect">
            <a:avLst/>
          </a:prstGeom>
        </p:spPr>
      </p:pic>
      <p:sp>
        <p:nvSpPr>
          <p:cNvPr id="29" name="TextBox 65"/>
          <p:cNvSpPr txBox="1"/>
          <p:nvPr/>
        </p:nvSpPr>
        <p:spPr>
          <a:xfrm>
            <a:off x="6694663" y="5677845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0739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64417" y="179777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ap</a:t>
            </a:r>
            <a:endParaRPr lang="en-US" sz="4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1443600" y="1053792"/>
            <a:ext cx="1112175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ap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418993" y="1043977"/>
            <a:ext cx="993105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689757" y="197708"/>
            <a:ext cx="1380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aêp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4310509" y="943017"/>
            <a:ext cx="1199879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B0F0"/>
                </a:solidFill>
                <a:latin typeface="Century Gothic" panose="020B0502020202020204" pitchFamily="34" charset="0"/>
                <a:cs typeface="Arial-SGK-TV" pitchFamily="2" charset="0"/>
              </a:rPr>
              <a:t>ă</a:t>
            </a:r>
            <a:r>
              <a:rPr lang="en-US" sz="3600" b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p</a:t>
            </a:r>
            <a:endParaRPr lang="en-US" sz="36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3341473" y="948440"/>
            <a:ext cx="1060881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565500" y="2639402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 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832328" y="191788"/>
            <a:ext cx="1370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6600"/>
                </a:solidFill>
                <a:latin typeface="VNI-Avo" pitchFamily="2" charset="0"/>
                <a:cs typeface="Arial-SGK-TV" pitchFamily="2" charset="0"/>
              </a:rPr>
              <a:t>aâp</a:t>
            </a:r>
            <a:endParaRPr lang="en-US" sz="4000" b="1" dirty="0">
              <a:solidFill>
                <a:srgbClr val="FF66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7533422" y="1053505"/>
            <a:ext cx="1215042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6600"/>
                </a:solidFill>
                <a:latin typeface="VNI-Avo" pitchFamily="2" charset="0"/>
                <a:cs typeface="Arial-SGK-TV" pitchFamily="2" charset="0"/>
              </a:rPr>
              <a:t>aâp</a:t>
            </a:r>
            <a:endParaRPr lang="en-US" sz="3200" b="1" dirty="0">
              <a:solidFill>
                <a:srgbClr val="FF66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6534658" y="1043690"/>
            <a:ext cx="967261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8574" y="1563638"/>
            <a:ext cx="2147202" cy="584498"/>
            <a:chOff x="408574" y="1563638"/>
            <a:chExt cx="2147202" cy="584498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68F62BC8-5E67-4867-9E3E-9D834B2C08B5}"/>
                </a:ext>
              </a:extLst>
            </p:cNvPr>
            <p:cNvSpPr/>
            <p:nvPr/>
          </p:nvSpPr>
          <p:spPr>
            <a:xfrm>
              <a:off x="408574" y="1563638"/>
              <a:ext cx="2147202" cy="584498"/>
            </a:xfrm>
            <a:prstGeom prst="rect">
              <a:avLst/>
            </a:prstGeom>
            <a:solidFill>
              <a:srgbClr val="BFE2DB"/>
            </a:solidFill>
            <a:ln w="19050">
              <a:solidFill>
                <a:srgbClr val="F2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VNI-Avo" pitchFamily="2" charset="0"/>
                  <a:cs typeface="Arial-SGK-TV" pitchFamily="2" charset="0"/>
                </a:rPr>
                <a:t>s</a:t>
              </a:r>
              <a:r>
                <a:rPr lang="en-US" sz="3200" b="1">
                  <a:solidFill>
                    <a:srgbClr val="FF0000"/>
                  </a:solidFill>
                  <a:latin typeface="VNI-Avo" pitchFamily="2" charset="0"/>
                  <a:cs typeface="Arial-SGK-TV" pitchFamily="2" charset="0"/>
                </a:rPr>
                <a:t>ap</a:t>
              </a:r>
              <a:endParaRPr lang="en-US" sz="32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0525" y="2027157"/>
              <a:ext cx="62076" cy="6561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38972" y="2177780"/>
            <a:ext cx="2185181" cy="646331"/>
            <a:chOff x="204708" y="2189257"/>
            <a:chExt cx="2185181" cy="646331"/>
          </a:xfrm>
        </p:grpSpPr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9CC9D45A-17DF-494A-AFCD-B3AA0C1FF2C9}"/>
                </a:ext>
              </a:extLst>
            </p:cNvPr>
            <p:cNvSpPr/>
            <p:nvPr/>
          </p:nvSpPr>
          <p:spPr>
            <a:xfrm>
              <a:off x="204708" y="2189257"/>
              <a:ext cx="21851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mú</a:t>
              </a:r>
              <a:r>
                <a:rPr lang="en-US" sz="3600" b="1">
                  <a:latin typeface="Century Gothic" panose="020B0502020202020204" pitchFamily="34" charset="0"/>
                  <a:cs typeface="Arial-SGK-TV" pitchFamily="2" charset="0"/>
                </a:rPr>
                <a:t>a s</a:t>
              </a:r>
              <a:r>
                <a:rPr lang="en-US" sz="3600" b="1">
                  <a:solidFill>
                    <a:srgbClr val="FF0000"/>
                  </a:solidFill>
                  <a:latin typeface="Century Gothic" panose="020B0502020202020204" pitchFamily="34" charset="0"/>
                  <a:cs typeface="Arial-SGK-TV" pitchFamily="2" charset="0"/>
                </a:rPr>
                <a:t>ap</a:t>
              </a:r>
              <a:endPara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cs typeface="Arial-SGK-TV" pitchFamily="2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773439" y="2695034"/>
              <a:ext cx="62257" cy="6581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341475" y="1491630"/>
            <a:ext cx="2168914" cy="656506"/>
            <a:chOff x="3341474" y="1491630"/>
            <a:chExt cx="2200769" cy="700648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68F62BC8-5E67-4867-9E3E-9D834B2C08B5}"/>
                </a:ext>
              </a:extLst>
            </p:cNvPr>
            <p:cNvSpPr/>
            <p:nvPr/>
          </p:nvSpPr>
          <p:spPr>
            <a:xfrm>
              <a:off x="3341474" y="1491630"/>
              <a:ext cx="2200769" cy="700648"/>
            </a:xfrm>
            <a:prstGeom prst="rect">
              <a:avLst/>
            </a:prstGeom>
            <a:solidFill>
              <a:srgbClr val="BFE2DB"/>
            </a:solidFill>
            <a:ln w="19050">
              <a:solidFill>
                <a:srgbClr val="F2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Century Gothic" panose="020B0502020202020204" pitchFamily="34" charset="0"/>
                  <a:cs typeface="Arial-SGK-TV" pitchFamily="2" charset="0"/>
                </a:rPr>
                <a:t>l</a:t>
              </a:r>
              <a:r>
                <a:rPr lang="en-US" sz="3600" b="1">
                  <a:solidFill>
                    <a:srgbClr val="00B0F0"/>
                  </a:solidFill>
                  <a:latin typeface="Century Gothic" panose="020B0502020202020204" pitchFamily="34" charset="0"/>
                  <a:cs typeface="Arial-SGK-TV" pitchFamily="2" charset="0"/>
                </a:rPr>
                <a:t>ăp</a:t>
              </a:r>
              <a:r>
                <a:rPr lang="en-US" sz="3600" b="1">
                  <a:solidFill>
                    <a:schemeClr val="tx1"/>
                  </a:solidFill>
                  <a:latin typeface="Century Gothic" panose="020B0502020202020204" pitchFamily="34" charset="0"/>
                  <a:cs typeface="Arial-SGK-TV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-SGK-TV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3968" y="1563638"/>
              <a:ext cx="134608" cy="9614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390681" y="2164801"/>
            <a:ext cx="1908595" cy="672230"/>
            <a:chOff x="2735459" y="3672137"/>
            <a:chExt cx="1908595" cy="672230"/>
          </a:xfrm>
        </p:grpSpPr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9CC9D45A-17DF-494A-AFCD-B3AA0C1FF2C9}"/>
                </a:ext>
              </a:extLst>
            </p:cNvPr>
            <p:cNvSpPr/>
            <p:nvPr/>
          </p:nvSpPr>
          <p:spPr>
            <a:xfrm>
              <a:off x="2735459" y="3698036"/>
              <a:ext cx="19085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latin typeface="Century Gothic" panose="020B0502020202020204" pitchFamily="34" charset="0"/>
                  <a:cs typeface="Arial-SGK-TV" pitchFamily="2" charset="0"/>
                </a:rPr>
                <a:t>l</a:t>
              </a:r>
              <a:r>
                <a:rPr lang="en-US" sz="3600" b="1">
                  <a:solidFill>
                    <a:srgbClr val="00B0F0"/>
                  </a:solidFill>
                  <a:latin typeface="Century Gothic" panose="020B0502020202020204" pitchFamily="34" charset="0"/>
                  <a:cs typeface="Arial-SGK-TV" pitchFamily="2" charset="0"/>
                </a:rPr>
                <a:t>ăp</a:t>
              </a:r>
              <a:r>
                <a:rPr lang="en-US" sz="3600" b="1">
                  <a:latin typeface="Century Gothic" panose="020B0502020202020204" pitchFamily="34" charset="0"/>
                  <a:cs typeface="Arial-SGK-TV" pitchFamily="2" charset="0"/>
                </a:rPr>
                <a:t>  ráp</a:t>
              </a:r>
              <a:endParaRPr lang="en-US" sz="3600" b="1" dirty="0">
                <a:latin typeface="Century Gothic" panose="020B0502020202020204" pitchFamily="34" charset="0"/>
                <a:cs typeface="Arial-SGK-TV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4230" y="3672137"/>
              <a:ext cx="265055" cy="18438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93828" y="1563638"/>
            <a:ext cx="2254636" cy="584498"/>
            <a:chOff x="6214537" y="1633806"/>
            <a:chExt cx="2508721" cy="584498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68F62BC8-5E67-4867-9E3E-9D834B2C08B5}"/>
                </a:ext>
              </a:extLst>
            </p:cNvPr>
            <p:cNvSpPr/>
            <p:nvPr/>
          </p:nvSpPr>
          <p:spPr>
            <a:xfrm>
              <a:off x="6214537" y="1633806"/>
              <a:ext cx="2508721" cy="584498"/>
            </a:xfrm>
            <a:prstGeom prst="rect">
              <a:avLst/>
            </a:prstGeom>
            <a:solidFill>
              <a:srgbClr val="BFE2DB"/>
            </a:solidFill>
            <a:ln w="19050">
              <a:solidFill>
                <a:srgbClr val="F2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Century Gothic" panose="020B0502020202020204" pitchFamily="34" charset="0"/>
                  <a:cs typeface="Arial-SGK-TV" pitchFamily="2" charset="0"/>
                </a:rPr>
                <a:t>t</a:t>
              </a:r>
              <a:r>
                <a:rPr lang="en-US" sz="3600" b="1">
                  <a:solidFill>
                    <a:srgbClr val="FF6600"/>
                  </a:solidFill>
                  <a:latin typeface="Century Gothic" panose="020B0502020202020204" pitchFamily="34" charset="0"/>
                  <a:cs typeface="Arial-SGK-TV" pitchFamily="2" charset="0"/>
                </a:rPr>
                <a:t>âp</a:t>
              </a:r>
              <a:endPara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5581" y="2121399"/>
              <a:ext cx="62076" cy="6561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246170" y="2212522"/>
            <a:ext cx="2749951" cy="584498"/>
            <a:chOff x="4842478" y="3390438"/>
            <a:chExt cx="2749951" cy="584498"/>
          </a:xfrm>
        </p:grpSpPr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68F62BC8-5E67-4867-9E3E-9D834B2C08B5}"/>
                </a:ext>
              </a:extLst>
            </p:cNvPr>
            <p:cNvSpPr/>
            <p:nvPr/>
          </p:nvSpPr>
          <p:spPr>
            <a:xfrm>
              <a:off x="4842478" y="3390438"/>
              <a:ext cx="2749951" cy="58449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Century Gothic" panose="020B0502020202020204" pitchFamily="34" charset="0"/>
                  <a:cs typeface="Arial-SGK-TV" pitchFamily="2" charset="0"/>
                </a:rPr>
                <a:t>t</a:t>
              </a:r>
              <a:r>
                <a:rPr lang="en-US" sz="3600" b="1">
                  <a:solidFill>
                    <a:srgbClr val="FF6600"/>
                  </a:solidFill>
                  <a:latin typeface="Century Gothic" panose="020B0502020202020204" pitchFamily="34" charset="0"/>
                  <a:cs typeface="Arial-SGK-TV" pitchFamily="2" charset="0"/>
                </a:rPr>
                <a:t>âp</a:t>
              </a:r>
              <a:r>
                <a:rPr lang="en-US" sz="3600" b="1">
                  <a:solidFill>
                    <a:schemeClr val="tx1"/>
                  </a:solidFill>
                  <a:latin typeface="Century Gothic" panose="020B0502020202020204" pitchFamily="34" charset="0"/>
                  <a:cs typeface="Arial-SGK-TV" pitchFamily="2" charset="0"/>
                </a:rPr>
                <a:t> th</a:t>
              </a:r>
              <a:r>
                <a:rPr lang="en-US" sz="3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ể</a:t>
              </a:r>
              <a:r>
                <a:rPr lang="en-US" sz="3600" b="1">
                  <a:solidFill>
                    <a:schemeClr val="tx1"/>
                  </a:solidFill>
                  <a:latin typeface="Century Gothic" panose="020B0502020202020204" pitchFamily="34" charset="0"/>
                  <a:cs typeface="Arial-SGK-TV" pitchFamily="2" charset="0"/>
                </a:rPr>
                <a:t> </a:t>
              </a:r>
              <a:r>
                <a:rPr lang="en-US" sz="3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8705" y="3872950"/>
              <a:ext cx="62076" cy="65619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35" y="3003798"/>
            <a:ext cx="2492329" cy="165448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813" y="2862930"/>
            <a:ext cx="2075136" cy="18854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7811" y="2861406"/>
            <a:ext cx="1882806" cy="19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1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2" grpId="0"/>
      <p:bldP spid="15" grpId="0" animBg="1"/>
      <p:bldP spid="16" grpId="0" animBg="1"/>
      <p:bldP spid="19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E473870-7678-43B5-BD73-BF1A86D96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74" y="30339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图片包含 玩具, 玩偶&#10;&#10;已生成极高可信度的说明">
            <a:extLst>
              <a:ext uri="{FF2B5EF4-FFF2-40B4-BE49-F238E27FC236}">
                <a16:creationId xmlns:a16="http://schemas.microsoft.com/office/drawing/2014/main" id="{F9A74758-C629-4A9B-ACEE-E46712F5B1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26" y="2044341"/>
            <a:ext cx="1881560" cy="1881560"/>
          </a:xfrm>
          <a:prstGeom prst="rect">
            <a:avLst/>
          </a:prstGeom>
        </p:spPr>
      </p:pic>
      <p:pic>
        <p:nvPicPr>
          <p:cNvPr id="7" name="图片 6" descr="图片包含 矢量图形, 文字&#10;&#10;已生成高可信度的说明">
            <a:extLst>
              <a:ext uri="{FF2B5EF4-FFF2-40B4-BE49-F238E27FC236}">
                <a16:creationId xmlns:a16="http://schemas.microsoft.com/office/drawing/2014/main" id="{936E8900-0F20-4F38-B6C6-8636DB0968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8" y="1910678"/>
            <a:ext cx="1542262" cy="1881560"/>
          </a:xfrm>
          <a:prstGeom prst="rect">
            <a:avLst/>
          </a:prstGeom>
        </p:spPr>
      </p:pic>
      <p:pic>
        <p:nvPicPr>
          <p:cNvPr id="9" name="图片 8" descr="图片包含 玩具, 玩偶&#10;&#10;已生成高可信度的说明">
            <a:extLst>
              <a:ext uri="{FF2B5EF4-FFF2-40B4-BE49-F238E27FC236}">
                <a16:creationId xmlns:a16="http://schemas.microsoft.com/office/drawing/2014/main" id="{FCB72EDA-3711-4240-B8FD-68034CD3E3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63" y="2708339"/>
            <a:ext cx="1393633" cy="1719185"/>
          </a:xfrm>
          <a:prstGeom prst="rect">
            <a:avLst/>
          </a:prstGeom>
        </p:spPr>
      </p:pic>
      <p:pic>
        <p:nvPicPr>
          <p:cNvPr id="25" name="图片 24" descr="图片包含 镜子, 汽车, 室内, 反射&#10;&#10;已生成高可信度的说明">
            <a:extLst>
              <a:ext uri="{FF2B5EF4-FFF2-40B4-BE49-F238E27FC236}">
                <a16:creationId xmlns:a16="http://schemas.microsoft.com/office/drawing/2014/main" id="{CE8F0010-72DE-44EC-9889-70E11FFE53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00" y="1542252"/>
            <a:ext cx="2827221" cy="1662992"/>
          </a:xfrm>
          <a:prstGeom prst="rect">
            <a:avLst/>
          </a:prstGeom>
        </p:spPr>
      </p:pic>
      <p:sp>
        <p:nvSpPr>
          <p:cNvPr id="26" name="TextBox 5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2002757" y="2054016"/>
            <a:ext cx="22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muùa</a:t>
            </a:r>
            <a:r>
              <a:rPr lang="en-US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saïp</a:t>
            </a:r>
            <a:endParaRPr lang="en-US" sz="4000" b="1" spc="-225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pic>
        <p:nvPicPr>
          <p:cNvPr id="29" name="图片 28" descr="图片包含 镜子, 汽车, 室内, 反射&#10;&#10;已生成高可信度的说明">
            <a:extLst>
              <a:ext uri="{FF2B5EF4-FFF2-40B4-BE49-F238E27FC236}">
                <a16:creationId xmlns:a16="http://schemas.microsoft.com/office/drawing/2014/main" id="{C388F3F0-2544-4472-8176-7E86D981F2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42" y="3331274"/>
            <a:ext cx="2610054" cy="1662992"/>
          </a:xfrm>
          <a:prstGeom prst="rect">
            <a:avLst/>
          </a:prstGeom>
        </p:spPr>
      </p:pic>
      <p:sp>
        <p:nvSpPr>
          <p:cNvPr id="32" name="TextBox 5">
            <a:extLst>
              <a:ext uri="{FF2B5EF4-FFF2-40B4-BE49-F238E27FC236}">
                <a16:creationId xmlns:a16="http://schemas.microsoft.com/office/drawing/2014/main" id="{C429C876-61CA-418A-BC4A-C0555F5426F4}"/>
              </a:ext>
            </a:extLst>
          </p:cNvPr>
          <p:cNvSpPr txBox="1"/>
          <p:nvPr/>
        </p:nvSpPr>
        <p:spPr>
          <a:xfrm>
            <a:off x="2441753" y="3834937"/>
            <a:ext cx="345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laép</a:t>
            </a:r>
            <a:r>
              <a:rPr lang="en-US" altLang="zh-CN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altLang="zh-CN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raùp</a:t>
            </a:r>
            <a:r>
              <a:rPr lang="en-US" altLang="zh-CN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endParaRPr lang="en-US" sz="4000" b="1" spc="-225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pic>
        <p:nvPicPr>
          <p:cNvPr id="33" name="图片 32" descr="图片包含 镜子, 汽车, 室内, 反射&#10;&#10;已生成高可信度的说明">
            <a:extLst>
              <a:ext uri="{FF2B5EF4-FFF2-40B4-BE49-F238E27FC236}">
                <a16:creationId xmlns:a16="http://schemas.microsoft.com/office/drawing/2014/main" id="{EA29A712-87E2-42D5-9D78-826987D07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19" y="1433981"/>
            <a:ext cx="3466681" cy="1662992"/>
          </a:xfrm>
          <a:prstGeom prst="rect">
            <a:avLst/>
          </a:prstGeom>
        </p:spPr>
      </p:pic>
      <p:sp>
        <p:nvSpPr>
          <p:cNvPr id="34" name="TextBox 5">
            <a:extLst>
              <a:ext uri="{FF2B5EF4-FFF2-40B4-BE49-F238E27FC236}">
                <a16:creationId xmlns:a16="http://schemas.microsoft.com/office/drawing/2014/main" id="{6BD5FA92-2E71-4A5C-9195-1CBEDD4DCA18}"/>
              </a:ext>
            </a:extLst>
          </p:cNvPr>
          <p:cNvSpPr txBox="1"/>
          <p:nvPr/>
        </p:nvSpPr>
        <p:spPr>
          <a:xfrm>
            <a:off x="5892018" y="1965201"/>
            <a:ext cx="304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taäp</a:t>
            </a:r>
            <a:r>
              <a:rPr lang="en-US" altLang="zh-CN" sz="36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altLang="zh-CN" sz="36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theå</a:t>
            </a:r>
            <a:r>
              <a:rPr lang="en-US" altLang="zh-CN" sz="36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altLang="zh-CN" sz="36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duïc</a:t>
            </a:r>
            <a:endParaRPr lang="en-US" sz="3600" b="1" spc="-225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grpSp>
        <p:nvGrpSpPr>
          <p:cNvPr id="36" name="Group 3">
            <a:extLst>
              <a:ext uri="{FF2B5EF4-FFF2-40B4-BE49-F238E27FC236}">
                <a16:creationId xmlns:a16="http://schemas.microsoft.com/office/drawing/2014/main" id="{FEFA24F8-40D6-4904-86ED-C65EA45B27C1}"/>
              </a:ext>
            </a:extLst>
          </p:cNvPr>
          <p:cNvGrpSpPr/>
          <p:nvPr/>
        </p:nvGrpSpPr>
        <p:grpSpPr>
          <a:xfrm>
            <a:off x="900309" y="644141"/>
            <a:ext cx="6926034" cy="609600"/>
            <a:chOff x="1270908" y="1208314"/>
            <a:chExt cx="6926034" cy="609600"/>
          </a:xfrm>
        </p:grpSpPr>
        <p:cxnSp>
          <p:nvCxnSpPr>
            <p:cNvPr id="37" name="Straight Connector 4">
              <a:extLst>
                <a:ext uri="{FF2B5EF4-FFF2-40B4-BE49-F238E27FC236}">
                  <a16:creationId xmlns:a16="http://schemas.microsoft.com/office/drawing/2014/main" id="{B1769C6A-BDF4-4982-BEC5-1F72D6159CC8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5">
              <a:extLst>
                <a:ext uri="{FF2B5EF4-FFF2-40B4-BE49-F238E27FC236}">
                  <a16:creationId xmlns:a16="http://schemas.microsoft.com/office/drawing/2014/main" id="{06095E83-2DD0-4D91-A148-AE9F3FE0B826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">
              <a:extLst>
                <a:ext uri="{FF2B5EF4-FFF2-40B4-BE49-F238E27FC236}">
                  <a16:creationId xmlns:a16="http://schemas.microsoft.com/office/drawing/2014/main" id="{64EED87D-3C72-4E3E-A5C3-9CC70CEA2F7D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7">
              <a:extLst>
                <a:ext uri="{FF2B5EF4-FFF2-40B4-BE49-F238E27FC236}">
                  <a16:creationId xmlns:a16="http://schemas.microsoft.com/office/drawing/2014/main" id="{222FFA9C-B55A-47B9-AFB4-C0766C0D9B85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8" descr="yellow.png">
              <a:extLst>
                <a:ext uri="{FF2B5EF4-FFF2-40B4-BE49-F238E27FC236}">
                  <a16:creationId xmlns:a16="http://schemas.microsoft.com/office/drawing/2014/main" id="{65C2A2E6-FA20-49D0-8E53-00617BA3B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7091" y="-23725"/>
            <a:ext cx="1367084" cy="11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7218631" y="3146063"/>
            <a:ext cx="1889088" cy="185652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BD6AEF1-88FD-4089-A120-040F355BF9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78" y="176177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3">
            <a:extLst>
              <a:ext uri="{FF2B5EF4-FFF2-40B4-BE49-F238E27FC236}">
                <a16:creationId xmlns:a16="http://schemas.microsoft.com/office/drawing/2014/main" id="{F3BA3496-1DEF-4BBC-AD89-4AB3F06E0587}"/>
              </a:ext>
            </a:extLst>
          </p:cNvPr>
          <p:cNvGrpSpPr/>
          <p:nvPr/>
        </p:nvGrpSpPr>
        <p:grpSpPr>
          <a:xfrm>
            <a:off x="842852" y="989761"/>
            <a:ext cx="6926034" cy="609600"/>
            <a:chOff x="1270908" y="1208314"/>
            <a:chExt cx="6926034" cy="609600"/>
          </a:xfrm>
        </p:grpSpPr>
        <p:cxnSp>
          <p:nvCxnSpPr>
            <p:cNvPr id="18" name="Straight Connector 4">
              <a:extLst>
                <a:ext uri="{FF2B5EF4-FFF2-40B4-BE49-F238E27FC236}">
                  <a16:creationId xmlns:a16="http://schemas.microsoft.com/office/drawing/2014/main" id="{E89B7DEA-CD64-40AE-9026-6A145D1A03BD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>
              <a:extLst>
                <a:ext uri="{FF2B5EF4-FFF2-40B4-BE49-F238E27FC236}">
                  <a16:creationId xmlns:a16="http://schemas.microsoft.com/office/drawing/2014/main" id="{4686D95C-6421-44CE-A450-28BCAA0DCC8C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">
              <a:extLst>
                <a:ext uri="{FF2B5EF4-FFF2-40B4-BE49-F238E27FC236}">
                  <a16:creationId xmlns:a16="http://schemas.microsoft.com/office/drawing/2014/main" id="{44FF7BCE-1E0F-413C-BDC8-64515412B410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">
              <a:extLst>
                <a:ext uri="{FF2B5EF4-FFF2-40B4-BE49-F238E27FC236}">
                  <a16:creationId xmlns:a16="http://schemas.microsoft.com/office/drawing/2014/main" id="{912AD8EC-A050-4E0A-8656-312DA4F2D94E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8" descr="yellow.png">
              <a:extLst>
                <a:ext uri="{FF2B5EF4-FFF2-40B4-BE49-F238E27FC236}">
                  <a16:creationId xmlns:a16="http://schemas.microsoft.com/office/drawing/2014/main" id="{27673D36-88A7-457C-8379-CCC5D143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2901D98D-03B4-48F1-B603-75779A13BE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634" y="321895"/>
            <a:ext cx="1367084" cy="11120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385433-5C51-4662-A0FE-C29A27D5E3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5" y="1437293"/>
            <a:ext cx="3225279" cy="1327293"/>
          </a:xfrm>
          <a:prstGeom prst="rect">
            <a:avLst/>
          </a:prstGeom>
        </p:spPr>
      </p:pic>
      <p:sp>
        <p:nvSpPr>
          <p:cNvPr id="24" name="TextBox 5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1605063" y="417452"/>
            <a:ext cx="514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Luyện</a:t>
            </a:r>
            <a:r>
              <a:rPr lang="en-US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viết</a:t>
            </a:r>
            <a:r>
              <a:rPr lang="en-US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bảng</a:t>
            </a:r>
            <a:r>
              <a:rPr lang="en-US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con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4" y="3102110"/>
            <a:ext cx="6772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tutu"/>
  <p:tag name="ISPRING_SCORM_RATE_SLIDES" val="0"/>
  <p:tag name="ISPRING_SCORM_RATE_QUIZZES" val="0"/>
  <p:tag name="ISPRING_SCORM_PASSING_SCORE" val="0.000000"/>
  <p:tag name="ISPRING_ULTRA_SCORM_COURSE_ID" val="6731F43F-DBA7-40E0-9B7D-22908196141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包图网\PPT模板图片更换完成\更早下载更换完成\包图网_364907可爱小学生班干部竞选自我介绍PPT模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tvyjr3">
      <a:majorFont>
        <a:latin typeface="Arial"/>
        <a:ea typeface="汉仪乐喵体W"/>
        <a:cs typeface=""/>
      </a:majorFont>
      <a:minorFont>
        <a:latin typeface="Arial"/>
        <a:ea typeface="汉仪乐喵体W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</Words>
  <Application>Microsoft Office PowerPoint</Application>
  <PresentationFormat>Trình chiếu Trên màn hình (16:9)</PresentationFormat>
  <Paragraphs>35</Paragraphs>
  <Slides>6</Slides>
  <Notes>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HP001 4 hàng</vt:lpstr>
      <vt:lpstr>Times New Roman</vt:lpstr>
      <vt:lpstr>VNI-Avo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</dc:title>
  <dc:creator/>
  <cp:lastModifiedBy/>
  <cp:revision>1</cp:revision>
  <dcterms:created xsi:type="dcterms:W3CDTF">2017-03-22T17:33:30Z</dcterms:created>
  <dcterms:modified xsi:type="dcterms:W3CDTF">2021-12-20T10:43:02Z</dcterms:modified>
</cp:coreProperties>
</file>